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879402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spc="-15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Malicious Social Media Post Detection.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3879056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 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88601" y="4484370"/>
            <a:ext cx="7122200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1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 Name-Rollno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88601" y="4973003"/>
            <a:ext cx="7122200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2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 Name-Rollno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88601" y="5461635"/>
            <a:ext cx="7122200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3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 Name-rollno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88601" y="5950268"/>
            <a:ext cx="7122200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4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student-Name-rollno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2881" y="2781657"/>
            <a:ext cx="4875848" cy="2666286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369" y="2781657"/>
            <a:ext cx="5205889" cy="2666286"/>
          </a:xfrm>
          <a:prstGeom prst="rect">
            <a:avLst/>
          </a:prstGeom>
        </p:spPr>
      </p:pic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45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5840" y="677823"/>
            <a:ext cx="4998601" cy="2194798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205" y="3018830"/>
            <a:ext cx="4877872" cy="2194798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746" y="5359837"/>
            <a:ext cx="5360789" cy="2194798"/>
          </a:xfrm>
          <a:prstGeom prst="rect">
            <a:avLst/>
          </a:prstGeom>
        </p:spPr>
      </p:pic>
      <p:pic>
        <p:nvPicPr>
          <p:cNvPr id="7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04728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Approach for Detection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9914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 Selection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560808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Choosing the most effective machine learning algorithms for content detection.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9914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Analysis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560808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Utilizing large datasets to identify patterns and markers of malicious content.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9914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Neural Network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56080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neural network architectures to enhance the accuracy and efficiency of detection.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291715"/>
            <a:ext cx="883312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Collection and Preprocessing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60402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08609" y="3645694"/>
            <a:ext cx="15871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3680341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Gathering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4160758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Collecting diverse and representative datasets from various social media platforms.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630228" y="360402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777389" y="3645694"/>
            <a:ext cx="20550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6352342" y="3680341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Cleaning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6352342" y="4160758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Preprocessing the collected data to remove noise, irrelevant information, and duplicates.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222462" y="360402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364742" y="3645694"/>
            <a:ext cx="21538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9944576" y="3680341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Preparation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9944576" y="4507944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Preparing the data for analysis to extract relevant features for the detection model.</a:t>
            </a:r>
            <a:endParaRPr lang="en-US" sz="1750" dirty="0"/>
          </a:p>
        </p:txBody>
      </p:sp>
      <p:pic>
        <p:nvPicPr>
          <p:cNvPr id="1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103114"/>
            <a:ext cx="768477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Training and Evaluation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1144310" y="2130743"/>
            <a:ext cx="44410" cy="4995624"/>
          </a:xfrm>
          <a:prstGeom prst="roundRect">
            <a:avLst>
              <a:gd name="adj" fmla="val 225151"/>
            </a:avLst>
          </a:prstGeom>
          <a:solidFill>
            <a:srgbClr val="C0C1D7"/>
          </a:solidFill>
          <a:ln/>
        </p:spPr>
      </p:sp>
      <p:sp>
        <p:nvSpPr>
          <p:cNvPr id="7" name="Shape 4"/>
          <p:cNvSpPr/>
          <p:nvPr/>
        </p:nvSpPr>
        <p:spPr>
          <a:xfrm>
            <a:off x="1416427" y="253204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0C1D7"/>
          </a:solidFill>
          <a:ln/>
        </p:spPr>
      </p:sp>
      <p:sp>
        <p:nvSpPr>
          <p:cNvPr id="8" name="Shape 5"/>
          <p:cNvSpPr/>
          <p:nvPr/>
        </p:nvSpPr>
        <p:spPr>
          <a:xfrm>
            <a:off x="916484" y="230433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87100" y="2346008"/>
            <a:ext cx="15871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388513" y="23529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Phase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2388513" y="2833330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Utilizing labeled data to train the machine learning models for post detection.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416427" y="403437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0C1D7"/>
          </a:solidFill>
          <a:ln/>
        </p:spPr>
      </p:sp>
      <p:sp>
        <p:nvSpPr>
          <p:cNvPr id="13" name="Shape 10"/>
          <p:cNvSpPr/>
          <p:nvPr/>
        </p:nvSpPr>
        <p:spPr>
          <a:xfrm>
            <a:off x="916484" y="380666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63645" y="3848338"/>
            <a:ext cx="20550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388513" y="38552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Evaluation Process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388513" y="433566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Assessing the model's performance using accuracy, precision, and recall metrics.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416427" y="589210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0C1D7"/>
          </a:solidFill>
          <a:ln/>
        </p:spPr>
      </p:sp>
      <p:sp>
        <p:nvSpPr>
          <p:cNvPr id="18" name="Shape 15"/>
          <p:cNvSpPr/>
          <p:nvPr/>
        </p:nvSpPr>
        <p:spPr>
          <a:xfrm>
            <a:off x="916484" y="56643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58763" y="5706070"/>
            <a:ext cx="21538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2388513" y="57129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Optimization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2388513" y="619339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Refining the model to enhance accuracy and reduce false positive/negative results.</a:t>
            </a:r>
            <a:endParaRPr lang="en-US" sz="1750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244447"/>
            <a:ext cx="851868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Results and Performance Metrics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494246"/>
            <a:ext cx="3295888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95%</a:t>
            </a:r>
            <a:endParaRPr lang="en-US" sz="5249" dirty="0"/>
          </a:p>
        </p:txBody>
      </p:sp>
      <p:sp>
        <p:nvSpPr>
          <p:cNvPr id="6" name="Text 4"/>
          <p:cNvSpPr/>
          <p:nvPr/>
        </p:nvSpPr>
        <p:spPr>
          <a:xfrm>
            <a:off x="2297192" y="44384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 Rate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037993" y="4918829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overall accuracy rate achieved in detecting malicious social media content.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667137" y="3494246"/>
            <a:ext cx="3296007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0.2</a:t>
            </a:r>
            <a:endParaRPr lang="en-US" sz="5249" dirty="0"/>
          </a:p>
        </p:txBody>
      </p:sp>
      <p:sp>
        <p:nvSpPr>
          <p:cNvPr id="9" name="Text 7"/>
          <p:cNvSpPr/>
          <p:nvPr/>
        </p:nvSpPr>
        <p:spPr>
          <a:xfrm>
            <a:off x="5926336" y="44384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False Positive Rate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667137" y="4918829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percentage of non-malicious content falsely identified as harmful.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296400" y="3494246"/>
            <a:ext cx="3296007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89K</a:t>
            </a:r>
            <a:endParaRPr lang="en-US" sz="5249" dirty="0"/>
          </a:p>
        </p:txBody>
      </p:sp>
      <p:sp>
        <p:nvSpPr>
          <p:cNvPr id="12" name="Text 10"/>
          <p:cNvSpPr/>
          <p:nvPr/>
        </p:nvSpPr>
        <p:spPr>
          <a:xfrm>
            <a:off x="9555599" y="44384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Posts Classified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296400" y="4918829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total number of social media posts classified through the detection system.</a:t>
            </a:r>
            <a:endParaRPr lang="en-US" sz="1750" dirty="0"/>
          </a:p>
        </p:txBody>
      </p:sp>
      <p:pic>
        <p:nvPicPr>
          <p:cNvPr id="1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872377"/>
            <a:ext cx="724042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 and Future Work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3011091"/>
            <a:ext cx="3518059" cy="8886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260163" y="423302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Accomplishments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0163" y="4713446"/>
            <a:ext cx="307371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Summarizing the achievements and impact of the malicious post detection system.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052" y="3011091"/>
            <a:ext cx="3518178" cy="8886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78222" y="4233029"/>
            <a:ext cx="281701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Enhancements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778222" y="4713446"/>
            <a:ext cx="307383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Exploring advancements and potential improvements for the detection model and system.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229" y="3011091"/>
            <a:ext cx="3518178" cy="88868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23302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Continued Impact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713446"/>
            <a:ext cx="307383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Emphasizing the ongoing importance of maintaining vigilance in detecting and addressing harmful content.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52388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 Statement: Malicious Social Media Posts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34194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03816" y="3461147"/>
            <a:ext cx="15871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349579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Threatening Content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3976211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Identification of harmful content, including threats and violence, in social media posts.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97485" y="34194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744647" y="3461147"/>
            <a:ext cx="20550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19599" y="349579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Hate Speech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19599" y="3976211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Detection of discriminatory and offensive language intended to harm others.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33199" y="543818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75479" y="5479852"/>
            <a:ext cx="21538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551449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Fake News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555313" y="5994916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Identification of misleading or false information being spread on social media platforms.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491853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Importance of Detecting Malicious Posts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213854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720590" y="3443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Protecting Users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20590" y="3924062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Detecting and removing harmful content to ensure a safe online environment for users.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255085" y="3213854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484876" y="3443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Preventing Harm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484876" y="3924062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Preventing the spread of false or discriminatory information to reduce harm and conflict.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490799" y="5442228"/>
            <a:ext cx="9306401" cy="1295400"/>
          </a:xfrm>
          <a:prstGeom prst="roundRect">
            <a:avLst>
              <a:gd name="adj" fmla="val 771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720590" y="567201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Preserving Trust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4720590" y="6152436"/>
            <a:ext cx="88468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Maintaining trust in social media platforms by promoting authenticity and reliability.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36874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93394" y="2507456"/>
            <a:ext cx="10199013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Malicious Social Media Post Detection System is a robust web application designed to address the critical issue of identifying and mitigating harmful content on social media platforms.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3395901"/>
            <a:ext cx="10199013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innovative system integrates two key features: the Fake News Detection System and the Hate Speech Detection System, offering comprehensive protection against malicious content.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4284345"/>
            <a:ext cx="10199013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upon a foundation of HTML, CSS, and JavaScript, the frontend of the application ensures a user-friendly and intuitive experience.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5172789"/>
            <a:ext cx="10199013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the Fake News Detection System, users can verify the authenticity of news articles across various categories, including finance, business, entertainment, politics, and health.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93394" y="6061234"/>
            <a:ext cx="10199013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parallel, the Hate Speech Detection System empowers users to detect and categorize harmful language on social media platforms, promoting a safer online environment for all users.</a:t>
            </a:r>
            <a:endParaRPr lang="en-US" sz="1750" dirty="0"/>
          </a:p>
        </p:txBody>
      </p:sp>
      <p:pic>
        <p:nvPicPr>
          <p:cNvPr id="10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36827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Objective 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93394" y="3506986"/>
            <a:ext cx="10199013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Comprehensive Social Media Monitoring System.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3995618"/>
            <a:ext cx="10199013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User Awareness and Protection.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4484251"/>
            <a:ext cx="10199013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Advanced Technologies for Detection.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4972883"/>
            <a:ext cx="10199013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 User-Friendly Interface and Accessibility.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93394" y="5461516"/>
            <a:ext cx="10199013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Contribute to Social Responsibility and Digital Well-being.</a:t>
            </a:r>
            <a:endParaRPr lang="en-US" sz="1750" dirty="0"/>
          </a:p>
        </p:txBody>
      </p:sp>
      <p:pic>
        <p:nvPicPr>
          <p:cNvPr id="10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70508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Proposed Method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184380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comprises two distinct sub-applications: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2449116"/>
            <a:ext cx="10199013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1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News Verification sub-app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2937748"/>
            <a:ext cx="10199013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2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Hate Speech Detection sub-app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037993" y="358747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Technologies used: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93394" y="4192786"/>
            <a:ext cx="10199013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393394" y="4681418"/>
            <a:ext cx="10199013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CSS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393394" y="5170051"/>
            <a:ext cx="10199013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JavaScript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393394" y="5658683"/>
            <a:ext cx="10199013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2393394" y="6147316"/>
            <a:ext cx="10199013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Django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2393394" y="6635948"/>
            <a:ext cx="10199013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SQLite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2393394" y="7124581"/>
            <a:ext cx="10199013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</a:t>
            </a:r>
            <a:endParaRPr lang="en-US" sz="1750" dirty="0"/>
          </a:p>
        </p:txBody>
      </p:sp>
      <p:pic>
        <p:nvPicPr>
          <p:cNvPr id="16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115026" y="602099"/>
            <a:ext cx="5473779" cy="684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88"/>
              </a:lnSpc>
              <a:buNone/>
            </a:pPr>
            <a:r>
              <a:rPr lang="en-US" sz="4310" b="1" spc="-129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Methodology</a:t>
            </a:r>
            <a:endParaRPr lang="en-US" sz="4310" dirty="0"/>
          </a:p>
        </p:txBody>
      </p:sp>
      <p:sp>
        <p:nvSpPr>
          <p:cNvPr id="5" name="Text 3"/>
          <p:cNvSpPr/>
          <p:nvPr/>
        </p:nvSpPr>
        <p:spPr>
          <a:xfrm>
            <a:off x="2115026" y="1724025"/>
            <a:ext cx="10400348" cy="3502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58"/>
              </a:lnSpc>
              <a:buNone/>
            </a:pPr>
            <a:r>
              <a:rPr lang="en-US" sz="1724" b="1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News Verification Sub-App:</a:t>
            </a:r>
            <a:endParaRPr lang="en-US" sz="1724" dirty="0"/>
          </a:p>
        </p:txBody>
      </p:sp>
      <p:sp>
        <p:nvSpPr>
          <p:cNvPr id="6" name="Text 4"/>
          <p:cNvSpPr/>
          <p:nvPr/>
        </p:nvSpPr>
        <p:spPr>
          <a:xfrm>
            <a:off x="2465189" y="2320528"/>
            <a:ext cx="10050185" cy="3940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03"/>
              </a:lnSpc>
              <a:buSzPct val="100000"/>
              <a:buChar char="•"/>
            </a:pPr>
            <a:r>
              <a:rPr lang="en-US" sz="1724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are provided with two input options for fake news detection:</a:t>
            </a:r>
            <a:endParaRPr lang="en-US" sz="1724" dirty="0"/>
          </a:p>
        </p:txBody>
      </p:sp>
      <p:sp>
        <p:nvSpPr>
          <p:cNvPr id="7" name="Text 5"/>
          <p:cNvSpPr/>
          <p:nvPr/>
        </p:nvSpPr>
        <p:spPr>
          <a:xfrm>
            <a:off x="2815590" y="2802136"/>
            <a:ext cx="9699784" cy="3940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3103"/>
              </a:lnSpc>
              <a:buSzPct val="100000"/>
              <a:buChar char="•"/>
            </a:pPr>
            <a:r>
              <a:rPr lang="en-US" sz="1724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Entering or pasting the news article directly.</a:t>
            </a:r>
            <a:endParaRPr lang="en-US" sz="1724" dirty="0"/>
          </a:p>
        </p:txBody>
      </p:sp>
      <p:sp>
        <p:nvSpPr>
          <p:cNvPr id="8" name="Text 6"/>
          <p:cNvSpPr/>
          <p:nvPr/>
        </p:nvSpPr>
        <p:spPr>
          <a:xfrm>
            <a:off x="2815590" y="3283744"/>
            <a:ext cx="9699784" cy="3940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3103"/>
              </a:lnSpc>
              <a:buSzPct val="100000"/>
              <a:buChar char="•"/>
            </a:pPr>
            <a:r>
              <a:rPr lang="en-US" sz="1724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Providing the link to the news article.</a:t>
            </a:r>
            <a:endParaRPr lang="en-US" sz="1724" dirty="0"/>
          </a:p>
        </p:txBody>
      </p:sp>
      <p:sp>
        <p:nvSpPr>
          <p:cNvPr id="9" name="Text 7"/>
          <p:cNvSpPr/>
          <p:nvPr/>
        </p:nvSpPr>
        <p:spPr>
          <a:xfrm>
            <a:off x="2465189" y="3765352"/>
            <a:ext cx="10050185" cy="7881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03"/>
              </a:lnSpc>
              <a:buSzPct val="100000"/>
              <a:buChar char="•"/>
            </a:pPr>
            <a:r>
              <a:rPr lang="en-US" sz="1724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Upon submission, the system processes the input using advanced natural language processing (NLP)  algorithms to determine the authenticity of the news, classifying it as fake or real.</a:t>
            </a:r>
            <a:endParaRPr lang="en-US" sz="1724" dirty="0"/>
          </a:p>
        </p:txBody>
      </p:sp>
      <p:sp>
        <p:nvSpPr>
          <p:cNvPr id="10" name="Text 8"/>
          <p:cNvSpPr/>
          <p:nvPr/>
        </p:nvSpPr>
        <p:spPr>
          <a:xfrm>
            <a:off x="2115026" y="4799767"/>
            <a:ext cx="10400348" cy="3502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58"/>
              </a:lnSpc>
              <a:buNone/>
            </a:pPr>
            <a:r>
              <a:rPr lang="en-US" sz="1724" b="1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Hate Speech Detection Sub-App:</a:t>
            </a:r>
            <a:endParaRPr lang="en-US" sz="1724" dirty="0"/>
          </a:p>
        </p:txBody>
      </p:sp>
      <p:sp>
        <p:nvSpPr>
          <p:cNvPr id="11" name="Text 9"/>
          <p:cNvSpPr/>
          <p:nvPr/>
        </p:nvSpPr>
        <p:spPr>
          <a:xfrm>
            <a:off x="2465189" y="5396270"/>
            <a:ext cx="10050185" cy="3940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03"/>
              </a:lnSpc>
              <a:buSzPct val="100000"/>
              <a:buChar char="•"/>
            </a:pPr>
            <a:r>
              <a:rPr lang="en-US" sz="1724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are offered two input options for hate speech detection:</a:t>
            </a:r>
            <a:endParaRPr lang="en-US" sz="1724" dirty="0"/>
          </a:p>
        </p:txBody>
      </p:sp>
      <p:sp>
        <p:nvSpPr>
          <p:cNvPr id="12" name="Text 10"/>
          <p:cNvSpPr/>
          <p:nvPr/>
        </p:nvSpPr>
        <p:spPr>
          <a:xfrm>
            <a:off x="2815590" y="5877878"/>
            <a:ext cx="9699784" cy="3940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3103"/>
              </a:lnSpc>
              <a:buSzPct val="100000"/>
              <a:buChar char="•"/>
            </a:pPr>
            <a:r>
              <a:rPr lang="en-US" sz="1724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Entering text input, such as comments or tweets.</a:t>
            </a:r>
            <a:endParaRPr lang="en-US" sz="1724" dirty="0"/>
          </a:p>
        </p:txBody>
      </p:sp>
      <p:sp>
        <p:nvSpPr>
          <p:cNvPr id="13" name="Text 11"/>
          <p:cNvSpPr/>
          <p:nvPr/>
        </p:nvSpPr>
        <p:spPr>
          <a:xfrm>
            <a:off x="2815590" y="6359485"/>
            <a:ext cx="9699784" cy="3940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3103"/>
              </a:lnSpc>
              <a:buSzPct val="100000"/>
              <a:buChar char="•"/>
            </a:pPr>
            <a:r>
              <a:rPr lang="en-US" sz="1724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Uploading images or social media posts from platforms like Instagram or Facebook.</a:t>
            </a:r>
            <a:endParaRPr lang="en-US" sz="1724" dirty="0"/>
          </a:p>
        </p:txBody>
      </p:sp>
      <p:sp>
        <p:nvSpPr>
          <p:cNvPr id="14" name="Text 12"/>
          <p:cNvSpPr/>
          <p:nvPr/>
        </p:nvSpPr>
        <p:spPr>
          <a:xfrm>
            <a:off x="2465189" y="6841093"/>
            <a:ext cx="10050185" cy="7881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03"/>
              </a:lnSpc>
              <a:buSzPct val="100000"/>
              <a:buChar char="•"/>
            </a:pPr>
            <a:r>
              <a:rPr lang="en-US" sz="1724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analyzes the input to identify hate speech or offensive language, categorizing the content as harmful or normal.</a:t>
            </a:r>
            <a:endParaRPr lang="en-US" sz="1724" dirty="0"/>
          </a:p>
        </p:txBody>
      </p:sp>
      <p:pic>
        <p:nvPicPr>
          <p:cNvPr id="15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4223" y="2781657"/>
            <a:ext cx="3006209" cy="2666286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074" y="2781657"/>
            <a:ext cx="2732842" cy="2666286"/>
          </a:xfrm>
          <a:prstGeom prst="rect">
            <a:avLst/>
          </a:prstGeom>
        </p:spPr>
      </p:pic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4482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9660" y="607814"/>
            <a:ext cx="4831080" cy="2252186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575" y="2991088"/>
            <a:ext cx="5805249" cy="2252305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722" y="5374362"/>
            <a:ext cx="4988838" cy="2252305"/>
          </a:xfrm>
          <a:prstGeom prst="rect">
            <a:avLst/>
          </a:prstGeom>
        </p:spPr>
      </p:pic>
      <p:pic>
        <p:nvPicPr>
          <p:cNvPr id="7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2024-03-20T06:05:53Z</dcterms:created>
  <dcterms:modified xsi:type="dcterms:W3CDTF">2024-03-20T06:05:53Z</dcterms:modified>
</cp:coreProperties>
</file>